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2"/>
  </p:normalViewPr>
  <p:slideViewPr>
    <p:cSldViewPr snapToGrid="0" snapToObjects="1">
      <p:cViewPr varScale="1">
        <p:scale>
          <a:sx n="86" d="100"/>
          <a:sy n="86" d="100"/>
        </p:scale>
        <p:origin x="1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 i="1">
        <a:latin typeface="+mj-lt"/>
        <a:ea typeface="+mj-ea"/>
        <a:cs typeface="+mj-cs"/>
        <a:sym typeface="Arial"/>
      </a:defRPr>
    </a:lvl1pPr>
    <a:lvl2pPr indent="228600" latinLnBrk="0">
      <a:defRPr sz="1200" i="1">
        <a:latin typeface="+mj-lt"/>
        <a:ea typeface="+mj-ea"/>
        <a:cs typeface="+mj-cs"/>
        <a:sym typeface="Arial"/>
      </a:defRPr>
    </a:lvl2pPr>
    <a:lvl3pPr indent="457200" latinLnBrk="0">
      <a:defRPr sz="1200" i="1">
        <a:latin typeface="+mj-lt"/>
        <a:ea typeface="+mj-ea"/>
        <a:cs typeface="+mj-cs"/>
        <a:sym typeface="Arial"/>
      </a:defRPr>
    </a:lvl3pPr>
    <a:lvl4pPr indent="685800" latinLnBrk="0">
      <a:defRPr sz="1200" i="1">
        <a:latin typeface="+mj-lt"/>
        <a:ea typeface="+mj-ea"/>
        <a:cs typeface="+mj-cs"/>
        <a:sym typeface="Arial"/>
      </a:defRPr>
    </a:lvl4pPr>
    <a:lvl5pPr indent="914400" latinLnBrk="0">
      <a:defRPr sz="1200" i="1">
        <a:latin typeface="+mj-lt"/>
        <a:ea typeface="+mj-ea"/>
        <a:cs typeface="+mj-cs"/>
        <a:sym typeface="Arial"/>
      </a:defRPr>
    </a:lvl5pPr>
    <a:lvl6pPr indent="1143000" latinLnBrk="0">
      <a:defRPr sz="1200" i="1">
        <a:latin typeface="+mj-lt"/>
        <a:ea typeface="+mj-ea"/>
        <a:cs typeface="+mj-cs"/>
        <a:sym typeface="Arial"/>
      </a:defRPr>
    </a:lvl6pPr>
    <a:lvl7pPr indent="1371600" latinLnBrk="0">
      <a:defRPr sz="1200" i="1">
        <a:latin typeface="+mj-lt"/>
        <a:ea typeface="+mj-ea"/>
        <a:cs typeface="+mj-cs"/>
        <a:sym typeface="Arial"/>
      </a:defRPr>
    </a:lvl7pPr>
    <a:lvl8pPr indent="1600200" latinLnBrk="0">
      <a:defRPr sz="1200" i="1">
        <a:latin typeface="+mj-lt"/>
        <a:ea typeface="+mj-ea"/>
        <a:cs typeface="+mj-cs"/>
        <a:sym typeface="Arial"/>
      </a:defRPr>
    </a:lvl8pPr>
    <a:lvl9pPr indent="1828800" latinLnBrk="0">
      <a:defRPr sz="1200" i="1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5.tif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5.tif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ORNL McStas workshop, October 18th-19th 2018</a:t>
            </a:r>
          </a:p>
        </p:txBody>
      </p:sp>
      <p:grpSp>
        <p:nvGrpSpPr>
          <p:cNvPr id="4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October 2018</a:t>
              </a:r>
            </a:p>
          </p:txBody>
        </p:sp>
      </p:grpSp>
      <p:pic>
        <p:nvPicPr>
          <p:cNvPr id="4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>
            <a:spLocks noGrp="1"/>
          </p:cNvSpPr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sz="2400" b="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5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8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59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60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61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ORNL McStas workshop, October 18th-19th 2018</a:t>
            </a:r>
          </a:p>
        </p:txBody>
      </p:sp>
      <p:grpSp>
        <p:nvGrpSpPr>
          <p:cNvPr id="71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9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0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October 2018</a:t>
              </a:r>
            </a:p>
          </p:txBody>
        </p:sp>
      </p:grpSp>
      <p:pic>
        <p:nvPicPr>
          <p:cNvPr id="72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8" name="Group"/>
          <p:cNvGrpSpPr/>
          <p:nvPr/>
        </p:nvGrpSpPr>
        <p:grpSpPr>
          <a:xfrm>
            <a:off x="378746" y="6980907"/>
            <a:ext cx="8634298" cy="533361"/>
            <a:chOff x="-819517" y="0"/>
            <a:chExt cx="8634296" cy="533360"/>
          </a:xfrm>
        </p:grpSpPr>
        <p:pic>
          <p:nvPicPr>
            <p:cNvPr id="80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81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82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</p:pic>
        <p:pic>
          <p:nvPicPr>
            <p:cNvPr id="83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" name="ORNL McStas workshop, October 18th-19th 2018"/>
            <p:cNvSpPr txBox="1"/>
            <p:nvPr/>
          </p:nvSpPr>
          <p:spPr>
            <a:xfrm>
              <a:off x="-819518" y="269106"/>
              <a:ext cx="3464308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r>
                <a:t>ORNL McStas workshop, October 18th-19th 2018</a:t>
              </a:r>
            </a:p>
          </p:txBody>
        </p:sp>
      </p:grp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sz="2400" b="1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Title Text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95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93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9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4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October 2018</a:t>
              </a:r>
            </a:p>
          </p:txBody>
        </p:sp>
      </p:grpSp>
      <p:pic>
        <p:nvPicPr>
          <p:cNvPr id="96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t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t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6" name="image5.png" descr="image5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ORNL McStas workshop, October 18th-19th 2018</a:t>
            </a:r>
          </a:p>
        </p:txBody>
      </p:sp>
      <p:grpSp>
        <p:nvGrpSpPr>
          <p:cNvPr id="14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0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r>
                <a:t>October 2018</a:t>
              </a:r>
            </a:p>
          </p:txBody>
        </p:sp>
      </p:grpSp>
      <p:pic>
        <p:nvPicPr>
          <p:cNvPr id="15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39855" t="5205" r="39855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alk / material title…"/>
          <p:cNvSpPr txBox="1"/>
          <p:nvPr/>
        </p:nvSpPr>
        <p:spPr>
          <a:xfrm>
            <a:off x="2315430" y="2681606"/>
            <a:ext cx="4296796" cy="1261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/>
            </a:pPr>
            <a:r>
              <a:t>Talk / material title</a:t>
            </a:r>
          </a:p>
          <a:p>
            <a:pPr>
              <a:defRPr sz="2700"/>
            </a:pPr>
            <a:endParaRPr/>
          </a:p>
          <a:p>
            <a:pPr>
              <a:defRPr sz="2700"/>
            </a:pPr>
            <a:r>
              <a:t>Presenter: Emmanuel Farhi</a:t>
            </a:r>
          </a:p>
        </p:txBody>
      </p:sp>
      <p:sp>
        <p:nvSpPr>
          <p:cNvPr id="17" name="Thursday before lunch"/>
          <p:cNvSpPr txBox="1"/>
          <p:nvPr/>
        </p:nvSpPr>
        <p:spPr>
          <a:xfrm>
            <a:off x="263178" y="538459"/>
            <a:ext cx="237875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Thursday before lunch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sz="32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sz="32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sz="32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32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sz="3200" b="0" i="1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1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stas.org/documentation/manual/mcstas-2.4.1-components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06" name="5.1 STATIONARY  BEAM  TAILORING…"/>
          <p:cNvSpPr txBox="1"/>
          <p:nvPr/>
        </p:nvSpPr>
        <p:spPr>
          <a:xfrm>
            <a:off x="2750139" y="92368"/>
            <a:ext cx="6023610" cy="95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5.1 STATIONARY  BEAM  TAILORING</a:t>
            </a:r>
          </a:p>
          <a:p>
            <a:pPr>
              <a:defRPr sz="2600"/>
            </a:pPr>
            <a:r>
              <a:t>(slits and collimators)</a:t>
            </a:r>
          </a:p>
        </p:txBody>
      </p:sp>
      <p:sp>
        <p:nvSpPr>
          <p:cNvPr id="107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pic>
        <p:nvPicPr>
          <p:cNvPr id="108" name="Screen Shot 2016-02-04 at 3.57.00 PM.png" descr="Screen Shot 2016-02-04 at 3.57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71" y="1241149"/>
            <a:ext cx="8152237" cy="2301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Screen Shot 2016-02-04 at 3.58.12 PM.png" descr="Screen Shot 2016-02-04 at 3.58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7197" y="4284921"/>
            <a:ext cx="2793262" cy="2222724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collimator photos from :…"/>
          <p:cNvSpPr txBox="1"/>
          <p:nvPr/>
        </p:nvSpPr>
        <p:spPr>
          <a:xfrm>
            <a:off x="1422035" y="6389458"/>
            <a:ext cx="1751088" cy="472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collimator photos from :</a:t>
            </a:r>
          </a:p>
          <a:p>
            <a:pPr>
              <a:defRPr sz="1200"/>
            </a:pPr>
            <a:r>
              <a:t>http://www.jjxray.dk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2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73" name="Collimator_radial.comp"/>
          <p:cNvSpPr txBox="1"/>
          <p:nvPr/>
        </p:nvSpPr>
        <p:spPr>
          <a:xfrm>
            <a:off x="869" y="1304732"/>
            <a:ext cx="328491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r>
              <a:t>Collimator_radial.comp</a:t>
            </a:r>
          </a:p>
        </p:txBody>
      </p:sp>
      <p:sp>
        <p:nvSpPr>
          <p:cNvPr id="174" name="A radial Soller blade collimator"/>
          <p:cNvSpPr txBox="1"/>
          <p:nvPr/>
        </p:nvSpPr>
        <p:spPr>
          <a:xfrm>
            <a:off x="5778966" y="1304732"/>
            <a:ext cx="3183209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r>
              <a:t>A radial Soller blade collimator</a:t>
            </a:r>
          </a:p>
        </p:txBody>
      </p:sp>
      <p:pic>
        <p:nvPicPr>
          <p:cNvPr id="175" name="Screen Shot 2016-02-03 at 5.32.37 PM.png" descr="Screen Shot 2016-02-03 at 5.32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042" y="1752227"/>
            <a:ext cx="6638665" cy="469132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COLLIMATORS"/>
          <p:cNvSpPr txBox="1"/>
          <p:nvPr/>
        </p:nvSpPr>
        <p:spPr>
          <a:xfrm>
            <a:off x="3941476" y="488853"/>
            <a:ext cx="2787404" cy="5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COLLIMATORS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399" y="7211439"/>
            <a:ext cx="34000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9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80" name="Collimator_radial.comp"/>
          <p:cNvSpPr txBox="1"/>
          <p:nvPr/>
        </p:nvSpPr>
        <p:spPr>
          <a:xfrm>
            <a:off x="869" y="1304732"/>
            <a:ext cx="328491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r>
              <a:t>Collimator_radial.comp</a:t>
            </a:r>
          </a:p>
        </p:txBody>
      </p:sp>
      <p:pic>
        <p:nvPicPr>
          <p:cNvPr id="181" name="Screen Shot 2016-02-03 at 5.30.38 PM.png" descr="Screen Shot 2016-02-03 at 5.30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0" y="1801403"/>
            <a:ext cx="8989244" cy="2983825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Example:…"/>
          <p:cNvSpPr txBox="1"/>
          <p:nvPr/>
        </p:nvSpPr>
        <p:spPr>
          <a:xfrm>
            <a:off x="49175" y="5814107"/>
            <a:ext cx="8989244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t>Example: </a:t>
            </a:r>
          </a:p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8571A"/>
                </a:solidFill>
              </a:rPr>
              <a:t>COMPONENT</a:t>
            </a:r>
            <a:r>
              <a:t> rad_coll = </a:t>
            </a:r>
            <a:r>
              <a:rPr>
                <a:solidFill>
                  <a:srgbClr val="38571A"/>
                </a:solidFill>
              </a:rPr>
              <a:t>Collimator_radial</a:t>
            </a:r>
            <a:r>
              <a:t>(</a:t>
            </a:r>
            <a:r>
              <a:rPr>
                <a:solidFill>
                  <a:srgbClr val="0061FF"/>
                </a:solidFill>
              </a:rPr>
              <a:t>xwidth=0.015, yheight=0.3, </a:t>
            </a:r>
          </a:p>
          <a:p>
            <a:pPr lvl="4" indent="1371600"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length=0.35, divergence=40.0, transmission=1,</a:t>
            </a:r>
          </a:p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theta_min=5, theta_max=165, nchan=128, radius=0.9</a:t>
            </a:r>
            <a:r>
              <a:t>)</a:t>
            </a:r>
          </a:p>
        </p:txBody>
      </p:sp>
      <p:sp>
        <p:nvSpPr>
          <p:cNvPr id="183" name="A radial Soller blade collimator"/>
          <p:cNvSpPr txBox="1"/>
          <p:nvPr/>
        </p:nvSpPr>
        <p:spPr>
          <a:xfrm>
            <a:off x="5778966" y="1304732"/>
            <a:ext cx="3183209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r>
              <a:t>A radial Soller blade collimator</a:t>
            </a:r>
          </a:p>
        </p:txBody>
      </p:sp>
      <p:sp>
        <p:nvSpPr>
          <p:cNvPr id="184" name="COLLIMATORS"/>
          <p:cNvSpPr txBox="1"/>
          <p:nvPr/>
        </p:nvSpPr>
        <p:spPr>
          <a:xfrm>
            <a:off x="3941476" y="488853"/>
            <a:ext cx="2787404" cy="5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COLLIMATORS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9402-A7D2-EF4B-B8D6-5DD3F763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4B430-0215-9542-9008-5CA6EEE58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375898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87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88" name="EXERCISE"/>
          <p:cNvSpPr txBox="1"/>
          <p:nvPr/>
        </p:nvSpPr>
        <p:spPr>
          <a:xfrm>
            <a:off x="3588994" y="1334977"/>
            <a:ext cx="143712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C11A00"/>
                </a:solidFill>
              </a:defRPr>
            </a:lvl1pPr>
          </a:lstStyle>
          <a:p>
            <a:r>
              <a:t>EXERCISE</a:t>
            </a:r>
          </a:p>
        </p:txBody>
      </p:sp>
      <p:sp>
        <p:nvSpPr>
          <p:cNvPr id="189" name="Open the existing instrument file named ‘Test_Collimator_Radial_ex.instr’  (you will find it in today’s class folder)…"/>
          <p:cNvSpPr txBox="1"/>
          <p:nvPr/>
        </p:nvSpPr>
        <p:spPr>
          <a:xfrm>
            <a:off x="58958" y="1830466"/>
            <a:ext cx="8753203" cy="496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71000"/>
              <a:buBlip>
                <a:blip r:embed="rId2"/>
              </a:buBlip>
            </a:pPr>
            <a:r>
              <a:t>  Open the existing instrument file named ‘Test_Collimator_Radial_ex.instr’  (you will find it in today’s class folder)</a:t>
            </a:r>
          </a:p>
          <a:p>
            <a:endParaRPr/>
          </a:p>
          <a:p>
            <a:pPr>
              <a:buSzPct val="171000"/>
              <a:buBlip>
                <a:blip r:embed="rId2"/>
              </a:buBlip>
            </a:pPr>
            <a:r>
              <a:t>   This instrument file compares the performance of the ‘Collimator_Radial’ and ‘Collimator_ROC’ components. The user is requested to give an input parameter: 1 for choosing the radial collimator and 2 for using the ROC collimator.</a:t>
            </a:r>
          </a:p>
          <a:p>
            <a:pPr>
              <a:buSzPct val="171000"/>
              <a:buBlip>
                <a:blip r:embed="rId2"/>
              </a:buBlip>
            </a:pPr>
            <a:r>
              <a:t>  Before running the instrument file, spend some time reading it and understanding what components it calls and what it does:                                                                            </a:t>
            </a:r>
          </a:p>
          <a:p>
            <a:endParaRPr/>
          </a:p>
          <a:p>
            <a:pPr marL="685800" lvl="2" indent="0">
              <a:buSzPct val="171000"/>
              <a:buBlip>
                <a:blip r:embed="rId2"/>
              </a:buBlip>
            </a:pPr>
            <a:r>
              <a:t>   What source is used? What type of monitors are used and what do they do?</a:t>
            </a:r>
          </a:p>
          <a:p>
            <a:pPr marL="914400" lvl="2" indent="0">
              <a:buSzPct val="171000"/>
              <a:buBlip>
                <a:blip r:embed="rId2"/>
              </a:buBlip>
            </a:pPr>
            <a:r>
              <a:t> What is the functionality of the following lines placed after the sample component?</a:t>
            </a:r>
          </a:p>
          <a:p>
            <a:pPr lvl="4" indent="0">
              <a:defRPr sz="1400"/>
            </a:pPr>
            <a:r>
              <a:t>EXTEND %{                                                                       </a:t>
            </a:r>
          </a:p>
          <a:p>
            <a:pPr lvl="4" indent="0">
              <a:defRPr sz="1400"/>
            </a:pPr>
            <a:r>
              <a:t>  if (!SCATTERED) ABSORB;                                                       </a:t>
            </a:r>
          </a:p>
          <a:p>
            <a:pPr lvl="4" indent="0">
              <a:defRPr sz="1400"/>
            </a:pPr>
            <a:r>
              <a:t>%}</a:t>
            </a:r>
          </a:p>
          <a:p>
            <a:pPr marL="914400" lvl="2" indent="0">
              <a:buSzPct val="171000"/>
              <a:buBlip>
                <a:blip r:embed="rId2"/>
              </a:buBlip>
            </a:pPr>
            <a:r>
              <a:t>  The file contains 2 collimator components!! Notice after each one of them the usage of a ‘WHEN ...’ statement. What does that do? (HINT: take a look at the content of the ‘INITIALIZE’ part of the file.)</a:t>
            </a:r>
          </a:p>
        </p:txBody>
      </p:sp>
      <p:sp>
        <p:nvSpPr>
          <p:cNvPr id="190" name="COLLIMATORS"/>
          <p:cNvSpPr txBox="1"/>
          <p:nvPr/>
        </p:nvSpPr>
        <p:spPr>
          <a:xfrm>
            <a:off x="3941476" y="488853"/>
            <a:ext cx="2787404" cy="5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COLLIMATORS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93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94" name="Run the ‘Test_Collimator_Radial_ex.instr’  with 1e7 neutrons…"/>
          <p:cNvSpPr txBox="1"/>
          <p:nvPr/>
        </p:nvSpPr>
        <p:spPr>
          <a:xfrm>
            <a:off x="137810" y="2681640"/>
            <a:ext cx="8753204" cy="22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71000"/>
              <a:buBlip>
                <a:blip r:embed="rId2"/>
              </a:buBlip>
            </a:pPr>
            <a:r>
              <a:t>  Run the ‘Test_Collimator_Radial_ex.instr’  with 1e7 neutrons</a:t>
            </a:r>
          </a:p>
          <a:p>
            <a:pPr lvl="4" indent="0"/>
            <a:r>
              <a:t>a) with Collimator =1 (i.e. using the Collimator_radial component)</a:t>
            </a:r>
          </a:p>
          <a:p>
            <a:pPr lvl="4" indent="0"/>
            <a:r>
              <a:t>b) with Collimator = 2 (i.e. using the Collimator_ROC component)</a:t>
            </a:r>
          </a:p>
          <a:p>
            <a:pPr lvl="4" indent="0"/>
            <a:r>
              <a:t>Compare the results. Do the two different collimators perform similarly?</a:t>
            </a:r>
          </a:p>
          <a:p>
            <a:pPr>
              <a:buSzPct val="171000"/>
              <a:buBlip>
                <a:blip r:embed="rId2"/>
              </a:buBlip>
            </a:pPr>
            <a:r>
              <a:t>  Expand the ‘Test_Collimator_Radial_ex.instr’  file, adding a third options, where the file</a:t>
            </a:r>
          </a:p>
          <a:p>
            <a:r>
              <a:t>uses the ‘Exact_Radial_Coll.comp’ component, when the parameter Collimator=3. How does this collimator perform, compered to the previous 2? </a:t>
            </a:r>
          </a:p>
        </p:txBody>
      </p:sp>
      <p:sp>
        <p:nvSpPr>
          <p:cNvPr id="195" name="EXERCISE"/>
          <p:cNvSpPr txBox="1"/>
          <p:nvPr/>
        </p:nvSpPr>
        <p:spPr>
          <a:xfrm>
            <a:off x="3588994" y="1334977"/>
            <a:ext cx="143712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C11A00"/>
                </a:solidFill>
              </a:defRPr>
            </a:lvl1pPr>
          </a:lstStyle>
          <a:p>
            <a:r>
              <a:t>EXERCISE</a:t>
            </a:r>
          </a:p>
        </p:txBody>
      </p:sp>
      <p:sp>
        <p:nvSpPr>
          <p:cNvPr id="196" name="COLLIMATORS"/>
          <p:cNvSpPr txBox="1"/>
          <p:nvPr/>
        </p:nvSpPr>
        <p:spPr>
          <a:xfrm>
            <a:off x="3941476" y="488853"/>
            <a:ext cx="2787404" cy="5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COLLIMATORS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13" name="In this session:…"/>
          <p:cNvSpPr txBox="1"/>
          <p:nvPr/>
        </p:nvSpPr>
        <p:spPr>
          <a:xfrm>
            <a:off x="156549" y="1241149"/>
            <a:ext cx="7470607" cy="180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 u="sng"/>
            </a:pPr>
            <a:r>
              <a:t>In this session:</a:t>
            </a:r>
          </a:p>
          <a:p>
            <a:pPr>
              <a:buSzPct val="86287"/>
              <a:buBlip>
                <a:blip r:embed="rId2"/>
              </a:buBlip>
              <a:defRPr sz="2200"/>
            </a:pPr>
            <a:r>
              <a:t>  Overview of existing Slit and Collimator components</a:t>
            </a:r>
          </a:p>
          <a:p>
            <a:pPr>
              <a:buSzPct val="70000"/>
              <a:buBlip>
                <a:blip r:embed="rId2"/>
              </a:buBlip>
              <a:defRPr sz="2200"/>
            </a:pPr>
            <a:r>
              <a:t>      Detailed description of the most commonly used ones</a:t>
            </a:r>
          </a:p>
          <a:p>
            <a:pPr>
              <a:buSzPct val="70000"/>
              <a:buBlip>
                <a:blip r:embed="rId2"/>
              </a:buBlip>
              <a:defRPr sz="2200"/>
            </a:pPr>
            <a:r>
              <a:t>How to ‘call’ them into a *.instr file</a:t>
            </a:r>
          </a:p>
          <a:p>
            <a:pPr>
              <a:buSzPct val="70000"/>
              <a:buBlip>
                <a:blip r:embed="rId2"/>
              </a:buBlip>
              <a:defRPr sz="2200"/>
            </a:pPr>
            <a:r>
              <a:t>Practical Exercise using Collimators</a:t>
            </a:r>
          </a:p>
        </p:txBody>
      </p:sp>
      <p:sp>
        <p:nvSpPr>
          <p:cNvPr id="114" name="IMPORTANT:…"/>
          <p:cNvSpPr txBox="1"/>
          <p:nvPr/>
        </p:nvSpPr>
        <p:spPr>
          <a:xfrm>
            <a:off x="170955" y="3218393"/>
            <a:ext cx="8900730" cy="420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 b="1"/>
            </a:pPr>
            <a:r>
              <a:t>IMPORTANT:</a:t>
            </a:r>
          </a:p>
          <a:p>
            <a:pPr>
              <a:defRPr sz="2200"/>
            </a:pPr>
            <a:r>
              <a:t>All (and more) of this information can be found in the online pdf component documentation</a:t>
            </a:r>
          </a:p>
          <a:p>
            <a:pPr>
              <a:defRPr sz="2200">
                <a:solidFill>
                  <a:srgbClr val="0061FF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http://www.mcstas.org/documentation/manual/mcstas-2.4.1-components.pdf</a:t>
            </a:r>
          </a:p>
          <a:p>
            <a:pPr>
              <a:defRPr sz="2200"/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>
              <a:defRPr sz="2200"/>
            </a:pPr>
            <a:r>
              <a:t>also distributed with your McStas installation</a:t>
            </a:r>
          </a:p>
          <a:p>
            <a:pPr>
              <a:defRPr sz="2200"/>
            </a:pPr>
            <a:endParaRPr/>
          </a:p>
          <a:p>
            <a:pPr>
              <a:defRPr sz="2200"/>
            </a:pPr>
            <a:r>
              <a:t>The component documentation along with the “</a:t>
            </a:r>
            <a:r>
              <a:rPr>
                <a:solidFill>
                  <a:srgbClr val="38571A"/>
                </a:solidFill>
              </a:rPr>
              <a:t>mcdoc component_you_are_searching_for</a:t>
            </a:r>
            <a:r>
              <a:t>” command, are your best friends when using McStas </a:t>
            </a:r>
          </a:p>
        </p:txBody>
      </p:sp>
      <p:sp>
        <p:nvSpPr>
          <p:cNvPr id="115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16" name="5.1 STATIONARY  BEAM  TAILORING…"/>
          <p:cNvSpPr txBox="1"/>
          <p:nvPr/>
        </p:nvSpPr>
        <p:spPr>
          <a:xfrm>
            <a:off x="2750139" y="92368"/>
            <a:ext cx="6023609" cy="95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5.1 STATIONARY  BEAM  TAILORING</a:t>
            </a:r>
          </a:p>
          <a:p>
            <a:pPr>
              <a:defRPr sz="2600"/>
            </a:pPr>
            <a:r>
              <a:t>(slits and collimators)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19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20" name="Slit (and slit-like) components:…"/>
          <p:cNvSpPr txBox="1"/>
          <p:nvPr/>
        </p:nvSpPr>
        <p:spPr>
          <a:xfrm>
            <a:off x="295884" y="2488397"/>
            <a:ext cx="7710687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0622" marR="40622" defTabSz="1338130">
              <a:lnSpc>
                <a:spcPct val="93000"/>
              </a:lnSpc>
              <a:spcBef>
                <a:spcPts val="500"/>
              </a:spcBef>
              <a:defRPr u="sng">
                <a:uFill>
                  <a:solidFill>
                    <a:srgbClr val="000000"/>
                  </a:solidFill>
                </a:uFill>
              </a:defRPr>
            </a:pPr>
            <a:r>
              <a:t>Slit (and slit-like) components:</a:t>
            </a:r>
          </a:p>
          <a:p>
            <a:pPr marL="538304" marR="40622" lvl="3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Slit.comp</a:t>
            </a:r>
          </a:p>
          <a:p>
            <a:pPr marL="538304" marR="40622" lvl="3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Beamstop.comp</a:t>
            </a:r>
          </a:p>
          <a:p>
            <a:pPr marL="538304" marR="40622" lvl="3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CavitiesIn.comp</a:t>
            </a:r>
          </a:p>
          <a:p>
            <a:pPr marL="538304" marR="40622" lvl="3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CavitiesOut.comp     </a:t>
            </a:r>
          </a:p>
          <a:p>
            <a:pPr marL="176354" marR="40622" lvl="1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40622" marR="40622" defTabSz="1338130">
              <a:lnSpc>
                <a:spcPct val="93000"/>
              </a:lnSpc>
              <a:spcBef>
                <a:spcPts val="500"/>
              </a:spcBef>
              <a:defRPr u="sng">
                <a:uFill>
                  <a:solidFill>
                    <a:srgbClr val="000000"/>
                  </a:solidFill>
                </a:uFill>
              </a:defRPr>
            </a:pPr>
            <a:r>
              <a:t>Collimators:</a:t>
            </a:r>
          </a:p>
          <a:p>
            <a:pPr marL="538304" marR="40622" lvl="3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Collimator_linear.comp</a:t>
            </a:r>
          </a:p>
          <a:p>
            <a:pPr marL="538304" marR="40622" lvl="3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Collimator_radial.comp</a:t>
            </a:r>
          </a:p>
          <a:p>
            <a:pPr marL="538304" marR="40622" lvl="3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Collimator_ROC.comp</a:t>
            </a:r>
          </a:p>
          <a:p>
            <a:pPr marL="538304" marR="40622" lvl="3" indent="-135731" defTabSz="1338130">
              <a:lnSpc>
                <a:spcPct val="93000"/>
              </a:lnSpc>
              <a:spcBef>
                <a:spcPts val="500"/>
              </a:spcBef>
              <a:buClr>
                <a:srgbClr val="AD4642"/>
              </a:buClr>
              <a:buSzPct val="62000"/>
              <a:buBlip>
                <a:blip r:embed="rId2"/>
              </a:buBlip>
              <a:defRPr>
                <a:uFill>
                  <a:solidFill>
                    <a:srgbClr val="000000"/>
                  </a:solidFill>
                </a:uFill>
              </a:defRPr>
            </a:pPr>
            <a:r>
              <a:t>  Exact_radial_coll.comp</a:t>
            </a:r>
          </a:p>
        </p:txBody>
      </p:sp>
      <p:sp>
        <p:nvSpPr>
          <p:cNvPr id="121" name="5.1 STATIONARY  BEAM  TAILORING…"/>
          <p:cNvSpPr txBox="1"/>
          <p:nvPr/>
        </p:nvSpPr>
        <p:spPr>
          <a:xfrm>
            <a:off x="2750139" y="92368"/>
            <a:ext cx="6023609" cy="95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5.1 STATIONARY  BEAM  TAILORING</a:t>
            </a:r>
          </a:p>
          <a:p>
            <a:pPr>
              <a:defRPr sz="2600"/>
            </a:pPr>
            <a:r>
              <a:t>(slits and collimators)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4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25" name="Slit.comp"/>
          <p:cNvSpPr txBox="1"/>
          <p:nvPr/>
        </p:nvSpPr>
        <p:spPr>
          <a:xfrm>
            <a:off x="869" y="1304732"/>
            <a:ext cx="328491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r>
              <a:t>Slit.comp</a:t>
            </a:r>
          </a:p>
        </p:txBody>
      </p:sp>
      <p:sp>
        <p:nvSpPr>
          <p:cNvPr id="126" name="SLITS"/>
          <p:cNvSpPr txBox="1"/>
          <p:nvPr/>
        </p:nvSpPr>
        <p:spPr>
          <a:xfrm>
            <a:off x="3945827" y="488853"/>
            <a:ext cx="1136930" cy="5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SLITS </a:t>
            </a:r>
          </a:p>
        </p:txBody>
      </p:sp>
      <p:sp>
        <p:nvSpPr>
          <p:cNvPr id="127" name="A beam defining diaphragm"/>
          <p:cNvSpPr txBox="1"/>
          <p:nvPr/>
        </p:nvSpPr>
        <p:spPr>
          <a:xfrm>
            <a:off x="5778966" y="1304732"/>
            <a:ext cx="2891431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r>
              <a:t>A beam defining diaphragm</a:t>
            </a:r>
          </a:p>
        </p:txBody>
      </p:sp>
      <p:pic>
        <p:nvPicPr>
          <p:cNvPr id="128" name="Screen Shot 2016-02-03 at 3.44.04 PM.png" descr="Screen Shot 2016-02-03 at 3.44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557" y="1614537"/>
            <a:ext cx="6471470" cy="263579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Example:…"/>
          <p:cNvSpPr txBox="1"/>
          <p:nvPr/>
        </p:nvSpPr>
        <p:spPr>
          <a:xfrm>
            <a:off x="39340" y="5253508"/>
            <a:ext cx="9028585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t>Example: </a:t>
            </a:r>
          </a:p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F7A28"/>
                </a:solidFill>
              </a:rPr>
              <a:t>COMPONENT</a:t>
            </a:r>
            <a:r>
              <a:t> input_slit = </a:t>
            </a:r>
            <a:r>
              <a:rPr>
                <a:solidFill>
                  <a:srgbClr val="4F7A28"/>
                </a:solidFill>
              </a:rPr>
              <a:t>Slit</a:t>
            </a:r>
            <a:r>
              <a:t>(</a:t>
            </a:r>
            <a:r>
              <a:rPr>
                <a:solidFill>
                  <a:srgbClr val="0061FF"/>
                </a:solidFill>
              </a:rPr>
              <a:t>xmin=-0.01, xmax=0.01, ymin=-0.01,    </a:t>
            </a:r>
          </a:p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          ymax=0.01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34" name="SLITS  AND  COLLIMATORS"/>
          <p:cNvSpPr txBox="1"/>
          <p:nvPr/>
        </p:nvSpPr>
        <p:spPr>
          <a:xfrm>
            <a:off x="4510243" y="635948"/>
            <a:ext cx="5046596" cy="5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SLITS  AND  COLLIMATORS</a:t>
            </a:r>
          </a:p>
        </p:txBody>
      </p:sp>
      <p:sp>
        <p:nvSpPr>
          <p:cNvPr id="135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36" name="Rounded Rectangle"/>
          <p:cNvSpPr/>
          <p:nvPr/>
        </p:nvSpPr>
        <p:spPr>
          <a:xfrm>
            <a:off x="-216372" y="-47588"/>
            <a:ext cx="10444833" cy="7789367"/>
          </a:xfrm>
          <a:prstGeom prst="roundRect">
            <a:avLst>
              <a:gd name="adj" fmla="val 1894"/>
            </a:avLst>
          </a:prstGeom>
          <a:solidFill>
            <a:srgbClr val="FF2600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7" name="Oval"/>
          <p:cNvSpPr/>
          <p:nvPr/>
        </p:nvSpPr>
        <p:spPr>
          <a:xfrm>
            <a:off x="2881672" y="3375012"/>
            <a:ext cx="1721136" cy="1652291"/>
          </a:xfrm>
          <a:prstGeom prst="ellipse">
            <a:avLst/>
          </a:prstGeom>
          <a:solidFill>
            <a:srgbClr val="00F900"/>
          </a:solidFill>
          <a:ln w="38100">
            <a:solidFill>
              <a:srgbClr val="0000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40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41" name="Beamstop.comp"/>
          <p:cNvSpPr txBox="1"/>
          <p:nvPr/>
        </p:nvSpPr>
        <p:spPr>
          <a:xfrm>
            <a:off x="869" y="1304732"/>
            <a:ext cx="328491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r>
              <a:t>Beamstop.comp</a:t>
            </a:r>
          </a:p>
        </p:txBody>
      </p:sp>
      <p:sp>
        <p:nvSpPr>
          <p:cNvPr id="142" name="A neutron absorbing area"/>
          <p:cNvSpPr txBox="1"/>
          <p:nvPr/>
        </p:nvSpPr>
        <p:spPr>
          <a:xfrm>
            <a:off x="5778966" y="1304732"/>
            <a:ext cx="2675556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r>
              <a:t>A neutron absorbing area</a:t>
            </a:r>
          </a:p>
        </p:txBody>
      </p:sp>
      <p:pic>
        <p:nvPicPr>
          <p:cNvPr id="143" name="Screen Shot 2016-02-03 at 4.32.34 PM.png" descr="Screen Shot 2016-02-03 at 4.32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45" y="1958764"/>
            <a:ext cx="8889779" cy="299969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Example:…"/>
          <p:cNvSpPr txBox="1"/>
          <p:nvPr/>
        </p:nvSpPr>
        <p:spPr>
          <a:xfrm>
            <a:off x="88515" y="5597735"/>
            <a:ext cx="9028585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t>Example: </a:t>
            </a:r>
          </a:p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F7A28"/>
                </a:solidFill>
              </a:rPr>
              <a:t>COMPONENT</a:t>
            </a:r>
            <a:r>
              <a:t> stopbeam = </a:t>
            </a:r>
            <a:r>
              <a:rPr>
                <a:solidFill>
                  <a:srgbClr val="4F7A28"/>
                </a:solidFill>
              </a:rPr>
              <a:t>Beamstop</a:t>
            </a:r>
            <a:r>
              <a:t>(</a:t>
            </a:r>
            <a:r>
              <a:rPr>
                <a:solidFill>
                  <a:srgbClr val="0061FF"/>
                </a:solidFill>
              </a:rPr>
              <a:t>xmin=-0.01, xmax=0.01, ymin=-0.01,    </a:t>
            </a:r>
          </a:p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          ymax=0.01</a:t>
            </a:r>
            <a:r>
              <a:t>)</a:t>
            </a:r>
          </a:p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4F7A28"/>
                </a:solidFill>
              </a:rPr>
              <a:t>COMPONENT</a:t>
            </a:r>
            <a:r>
              <a:t> stopbeam = </a:t>
            </a:r>
            <a:r>
              <a:rPr>
                <a:solidFill>
                  <a:srgbClr val="4F7A28"/>
                </a:solidFill>
              </a:rPr>
              <a:t>Beamstop</a:t>
            </a:r>
            <a:r>
              <a:t>(</a:t>
            </a:r>
            <a:r>
              <a:rPr>
                <a:solidFill>
                  <a:srgbClr val="0061FF"/>
                </a:solidFill>
              </a:rPr>
              <a:t>radius=0.01</a:t>
            </a:r>
            <a:r>
              <a:t>)</a:t>
            </a:r>
          </a:p>
        </p:txBody>
      </p:sp>
      <p:sp>
        <p:nvSpPr>
          <p:cNvPr id="145" name="SLITS"/>
          <p:cNvSpPr txBox="1"/>
          <p:nvPr/>
        </p:nvSpPr>
        <p:spPr>
          <a:xfrm>
            <a:off x="3945827" y="488853"/>
            <a:ext cx="1136930" cy="5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SLITS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0" name="SLITS  AND  COLLIMATORS"/>
          <p:cNvSpPr txBox="1"/>
          <p:nvPr/>
        </p:nvSpPr>
        <p:spPr>
          <a:xfrm>
            <a:off x="4510243" y="635948"/>
            <a:ext cx="5046596" cy="5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SLITS  AND  COLLIMATORS</a:t>
            </a:r>
          </a:p>
        </p:txBody>
      </p:sp>
      <p:sp>
        <p:nvSpPr>
          <p:cNvPr id="151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52" name="Rounded Rectangle"/>
          <p:cNvSpPr/>
          <p:nvPr/>
        </p:nvSpPr>
        <p:spPr>
          <a:xfrm>
            <a:off x="-216372" y="-47588"/>
            <a:ext cx="10444833" cy="7789367"/>
          </a:xfrm>
          <a:prstGeom prst="roundRect">
            <a:avLst>
              <a:gd name="adj" fmla="val 1894"/>
            </a:avLst>
          </a:prstGeom>
          <a:solidFill>
            <a:srgbClr val="00F900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3" name="Rectangle"/>
          <p:cNvSpPr/>
          <p:nvPr/>
        </p:nvSpPr>
        <p:spPr>
          <a:xfrm>
            <a:off x="6117406" y="1771898"/>
            <a:ext cx="2439095" cy="1534270"/>
          </a:xfrm>
          <a:prstGeom prst="rect">
            <a:avLst/>
          </a:prstGeom>
          <a:solidFill>
            <a:srgbClr val="FF2600"/>
          </a:solidFill>
          <a:ln w="38100">
            <a:solidFill>
              <a:srgbClr val="0000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7" name="COLLIMATORS"/>
          <p:cNvSpPr txBox="1"/>
          <p:nvPr/>
        </p:nvSpPr>
        <p:spPr>
          <a:xfrm>
            <a:off x="3941476" y="488853"/>
            <a:ext cx="2787405" cy="5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COLLIMATORS</a:t>
            </a:r>
          </a:p>
        </p:txBody>
      </p:sp>
      <p:sp>
        <p:nvSpPr>
          <p:cNvPr id="158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59" name="Collimator_linear.comp"/>
          <p:cNvSpPr txBox="1"/>
          <p:nvPr/>
        </p:nvSpPr>
        <p:spPr>
          <a:xfrm>
            <a:off x="869" y="1304732"/>
            <a:ext cx="328491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r>
              <a:t>Collimator_linear.comp</a:t>
            </a:r>
          </a:p>
        </p:txBody>
      </p:sp>
      <p:sp>
        <p:nvSpPr>
          <p:cNvPr id="160" name="A simple Soller blade collimator"/>
          <p:cNvSpPr txBox="1"/>
          <p:nvPr/>
        </p:nvSpPr>
        <p:spPr>
          <a:xfrm>
            <a:off x="5778966" y="1304732"/>
            <a:ext cx="3284672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r>
              <a:t>A simple Soller blade collimator</a:t>
            </a:r>
          </a:p>
        </p:txBody>
      </p:sp>
      <p:pic>
        <p:nvPicPr>
          <p:cNvPr id="161" name="Screen Shot 2016-02-03 at 5.23.44 PM.png" descr="Screen Shot 2016-02-03 at 5.23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721" y="1535856"/>
            <a:ext cx="8389306" cy="554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64" name="Slits and Collimators"/>
          <p:cNvSpPr txBox="1"/>
          <p:nvPr/>
        </p:nvSpPr>
        <p:spPr>
          <a:xfrm>
            <a:off x="2922815" y="7412304"/>
            <a:ext cx="1644886" cy="25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D95000"/>
                </a:solidFill>
              </a:defRPr>
            </a:lvl1pPr>
          </a:lstStyle>
          <a:p>
            <a:r>
              <a:t>Slits and Collimators</a:t>
            </a:r>
          </a:p>
        </p:txBody>
      </p:sp>
      <p:sp>
        <p:nvSpPr>
          <p:cNvPr id="165" name="Collimator_linear.comp"/>
          <p:cNvSpPr txBox="1"/>
          <p:nvPr/>
        </p:nvSpPr>
        <p:spPr>
          <a:xfrm>
            <a:off x="869" y="1304732"/>
            <a:ext cx="328491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 u="sng">
                <a:solidFill>
                  <a:srgbClr val="00A3D7"/>
                </a:solidFill>
              </a:defRPr>
            </a:lvl1pPr>
          </a:lstStyle>
          <a:p>
            <a:r>
              <a:t>Collimator_linear.comp</a:t>
            </a:r>
          </a:p>
        </p:txBody>
      </p:sp>
      <p:sp>
        <p:nvSpPr>
          <p:cNvPr id="166" name="A simple Soller blade collimator"/>
          <p:cNvSpPr txBox="1"/>
          <p:nvPr/>
        </p:nvSpPr>
        <p:spPr>
          <a:xfrm>
            <a:off x="5778966" y="1304732"/>
            <a:ext cx="3284672" cy="355601"/>
          </a:xfrm>
          <a:prstGeom prst="rect">
            <a:avLst/>
          </a:prstGeom>
          <a:solidFill>
            <a:srgbClr val="00F9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r>
              <a:t>A simple Soller blade collimator</a:t>
            </a:r>
          </a:p>
        </p:txBody>
      </p:sp>
      <p:pic>
        <p:nvPicPr>
          <p:cNvPr id="167" name="Screen Shot 2016-02-03 at 5.27.40 PM.png" descr="Screen Shot 2016-02-03 at 5.27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216" y="2224310"/>
            <a:ext cx="8831884" cy="2550899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Example:…"/>
          <p:cNvSpPr txBox="1"/>
          <p:nvPr/>
        </p:nvSpPr>
        <p:spPr>
          <a:xfrm>
            <a:off x="19670" y="5553478"/>
            <a:ext cx="925479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t>Example: </a:t>
            </a:r>
          </a:p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38571A"/>
                </a:solidFill>
              </a:rPr>
              <a:t>COMPONENT</a:t>
            </a:r>
            <a:r>
              <a:t> lin_coll = </a:t>
            </a:r>
            <a:r>
              <a:rPr>
                <a:solidFill>
                  <a:srgbClr val="38571A"/>
                </a:solidFill>
              </a:rPr>
              <a:t>Collimator_linear</a:t>
            </a:r>
            <a:r>
              <a:t>(</a:t>
            </a:r>
            <a:r>
              <a:rPr>
                <a:solidFill>
                  <a:srgbClr val="0061FF"/>
                </a:solidFill>
              </a:rPr>
              <a:t>xmin=-0.1, xmax=0.1, ymin=-0.1, </a:t>
            </a:r>
          </a:p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   ymax=0.1,length=0.25,      </a:t>
            </a:r>
          </a:p>
          <a:p>
            <a:pPr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61FF"/>
                </a:solidFill>
              </a:rPr>
              <a:t>                     divergence=40,transmission=0.7</a:t>
            </a:r>
            <a:r>
              <a:t>)</a:t>
            </a:r>
          </a:p>
        </p:txBody>
      </p:sp>
      <p:sp>
        <p:nvSpPr>
          <p:cNvPr id="169" name="COLLIMATORS"/>
          <p:cNvSpPr txBox="1"/>
          <p:nvPr/>
        </p:nvSpPr>
        <p:spPr>
          <a:xfrm>
            <a:off x="3941476" y="488853"/>
            <a:ext cx="2787404" cy="5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COLLIMATORS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</Words>
  <Application>Microsoft Macintosh PowerPoint</Application>
  <PresentationFormat>Custom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Courier</vt:lpstr>
      <vt:lpstr>Helvetica Neue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Peter Willendrup</cp:lastModifiedBy>
  <cp:revision>1</cp:revision>
  <dcterms:modified xsi:type="dcterms:W3CDTF">2018-10-17T15:58:21Z</dcterms:modified>
</cp:coreProperties>
</file>